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15"/>
  </p:notesMasterIdLst>
  <p:handoutMasterIdLst>
    <p:handoutMasterId r:id="rId16"/>
  </p:handoutMasterIdLst>
  <p:sldIdLst>
    <p:sldId id="257" r:id="rId4"/>
    <p:sldId id="259" r:id="rId5"/>
    <p:sldId id="260" r:id="rId6"/>
    <p:sldId id="261" r:id="rId7"/>
    <p:sldId id="266" r:id="rId8"/>
    <p:sldId id="263" r:id="rId9"/>
    <p:sldId id="264" r:id="rId10"/>
    <p:sldId id="265" r:id="rId11"/>
    <p:sldId id="268" r:id="rId12"/>
    <p:sldId id="262" r:id="rId13"/>
    <p:sldId id="267" r:id="rId14"/>
  </p:sldIdLst>
  <p:sldSz cx="9144000" cy="6858000" type="screen4x3"/>
  <p:notesSz cx="6950075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92" autoAdjust="0"/>
    <p:restoredTop sz="94660"/>
  </p:normalViewPr>
  <p:slideViewPr>
    <p:cSldViewPr snapToGrid="0">
      <p:cViewPr varScale="1">
        <p:scale>
          <a:sx n="74" d="100"/>
          <a:sy n="74" d="100"/>
        </p:scale>
        <p:origin x="124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3408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36768" y="0"/>
            <a:ext cx="3011699" cy="463408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r">
              <a:defRPr sz="1200"/>
            </a:lvl1pPr>
          </a:lstStyle>
          <a:p>
            <a:fld id="{073347E5-E3CD-4BF7-BD45-6C192A89F25A}" type="datetimeFigureOut">
              <a:rPr lang="en-US" smtClean="0"/>
              <a:t>9/8/2018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72669"/>
            <a:ext cx="3011699" cy="463407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36768" y="8772669"/>
            <a:ext cx="3011699" cy="463407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r">
              <a:defRPr sz="1200"/>
            </a:lvl1pPr>
          </a:lstStyle>
          <a:p>
            <a:fld id="{4CC942BD-BB14-4C18-ADF1-27D1D1CB85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250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3408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6768" y="0"/>
            <a:ext cx="3011699" cy="463408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r">
              <a:defRPr sz="1200"/>
            </a:lvl1pPr>
          </a:lstStyle>
          <a:p>
            <a:fld id="{3436E6B4-F4C9-4656-A43C-A9A7201B637A}" type="datetimeFigureOut">
              <a:rPr lang="en-US" smtClean="0"/>
              <a:t>9/8/2018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97000" y="1154113"/>
            <a:ext cx="4156075" cy="31178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92" tIns="46246" rIns="92492" bIns="4624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008" y="4444861"/>
            <a:ext cx="5560060" cy="3636705"/>
          </a:xfrm>
          <a:prstGeom prst="rect">
            <a:avLst/>
          </a:prstGeom>
        </p:spPr>
        <p:txBody>
          <a:bodyPr vert="horz" lIns="92492" tIns="46246" rIns="92492" bIns="46246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9"/>
            <a:ext cx="3011699" cy="463407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6768" y="8772669"/>
            <a:ext cx="3011699" cy="463407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r">
              <a:defRPr sz="1200"/>
            </a:lvl1pPr>
          </a:lstStyle>
          <a:p>
            <a:fld id="{B5FD348A-BF97-4EE2-ADE2-148DCE2EC7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3773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808B2AF-0511-4824-A64D-340E43CB0FF7}" type="slidenum">
              <a:rPr lang="en-US"/>
              <a:pPr/>
              <a:t>1</a:t>
            </a:fld>
            <a:endParaRPr lang="en-US"/>
          </a:p>
        </p:txBody>
      </p:sp>
      <p:sp>
        <p:nvSpPr>
          <p:cNvPr id="394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0" y="1154113"/>
            <a:ext cx="4156075" cy="3117850"/>
          </a:xfrm>
          <a:ln/>
        </p:spPr>
      </p:sp>
      <p:sp>
        <p:nvSpPr>
          <p:cNvPr id="394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4775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defTabSz="924916" fontAlgn="base">
              <a:spcBef>
                <a:spcPct val="0"/>
              </a:spcBef>
              <a:spcAft>
                <a:spcPct val="0"/>
              </a:spcAft>
              <a:defRPr/>
            </a:pPr>
            <a:fld id="{6FDA4E71-B943-4DA7-8BC5-12F790055816}" type="slidenum">
              <a:rPr lang="en-US">
                <a:solidFill>
                  <a:srgbClr val="000000"/>
                </a:solidFill>
                <a:latin typeface="Arial" charset="0"/>
              </a:rPr>
              <a:pPr defTabSz="924916"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21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0" y="1154113"/>
            <a:ext cx="4156075" cy="3117850"/>
          </a:xfrm>
          <a:ln/>
        </p:spPr>
      </p:sp>
      <p:sp>
        <p:nvSpPr>
          <p:cNvPr id="421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3796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defTabSz="924916" fontAlgn="base">
              <a:spcBef>
                <a:spcPct val="0"/>
              </a:spcBef>
              <a:spcAft>
                <a:spcPct val="0"/>
              </a:spcAft>
              <a:defRPr/>
            </a:pPr>
            <a:fld id="{1B8C7F95-297F-465C-8A27-D3186874F342}" type="slidenum">
              <a:rPr lang="en-US">
                <a:solidFill>
                  <a:srgbClr val="000000"/>
                </a:solidFill>
                <a:latin typeface="Arial" charset="0"/>
              </a:rPr>
              <a:pPr defTabSz="924916" fontAlgn="base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33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3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9054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defTabSz="924916" fontAlgn="base">
              <a:spcBef>
                <a:spcPct val="0"/>
              </a:spcBef>
              <a:spcAft>
                <a:spcPct val="0"/>
              </a:spcAft>
              <a:defRPr/>
            </a:pPr>
            <a:fld id="{1B8C7F95-297F-465C-8A27-D3186874F342}" type="slidenum">
              <a:rPr lang="en-US">
                <a:solidFill>
                  <a:srgbClr val="000000"/>
                </a:solidFill>
                <a:latin typeface="Arial" charset="0"/>
              </a:rPr>
              <a:pPr defTabSz="924916" fontAlgn="base">
                <a:spcBef>
                  <a:spcPct val="0"/>
                </a:spcBef>
                <a:spcAft>
                  <a:spcPct val="0"/>
                </a:spcAft>
                <a:defRPr/>
              </a:pPr>
              <a:t>6</a:t>
            </a:fld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33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3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6716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defTabSz="924916" fontAlgn="base">
              <a:spcBef>
                <a:spcPct val="0"/>
              </a:spcBef>
              <a:spcAft>
                <a:spcPct val="0"/>
              </a:spcAft>
              <a:defRPr/>
            </a:pPr>
            <a:fld id="{1B8C7F95-297F-465C-8A27-D3186874F342}" type="slidenum">
              <a:rPr lang="en-US">
                <a:solidFill>
                  <a:srgbClr val="000000"/>
                </a:solidFill>
                <a:latin typeface="Arial" charset="0"/>
              </a:rPr>
              <a:pPr defTabSz="924916" fontAlgn="base">
                <a:spcBef>
                  <a:spcPct val="0"/>
                </a:spcBef>
                <a:spcAft>
                  <a:spcPct val="0"/>
                </a:spcAft>
                <a:defRPr/>
              </a:pPr>
              <a:t>7</a:t>
            </a:fld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33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3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0304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defTabSz="924916" fontAlgn="base">
              <a:spcBef>
                <a:spcPct val="0"/>
              </a:spcBef>
              <a:spcAft>
                <a:spcPct val="0"/>
              </a:spcAft>
              <a:defRPr/>
            </a:pPr>
            <a:fld id="{1B8C7F95-297F-465C-8A27-D3186874F342}" type="slidenum">
              <a:rPr lang="en-US">
                <a:solidFill>
                  <a:srgbClr val="000000"/>
                </a:solidFill>
                <a:latin typeface="Arial" charset="0"/>
              </a:rPr>
              <a:pPr defTabSz="924916" fontAlgn="base">
                <a:spcBef>
                  <a:spcPct val="0"/>
                </a:spcBef>
                <a:spcAft>
                  <a:spcPct val="0"/>
                </a:spcAft>
                <a:defRPr/>
              </a:pPr>
              <a:t>8</a:t>
            </a:fld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33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3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2013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defTabSz="924916" fontAlgn="base">
              <a:spcBef>
                <a:spcPct val="0"/>
              </a:spcBef>
              <a:spcAft>
                <a:spcPct val="0"/>
              </a:spcAft>
              <a:defRPr/>
            </a:pPr>
            <a:fld id="{1B8C7F95-297F-465C-8A27-D3186874F342}" type="slidenum">
              <a:rPr lang="en-US">
                <a:solidFill>
                  <a:srgbClr val="000000"/>
                </a:solidFill>
                <a:latin typeface="Arial" charset="0"/>
              </a:rPr>
              <a:pPr defTabSz="924916" fontAlgn="base">
                <a:spcBef>
                  <a:spcPct val="0"/>
                </a:spcBef>
                <a:spcAft>
                  <a:spcPct val="0"/>
                </a:spcAft>
                <a:defRPr/>
              </a:pPr>
              <a:t>10</a:t>
            </a:fld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33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3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596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808854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631646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335249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BD5A8-4D8C-4541-B4AD-7FD5896FCFAE}" type="datetimeFigureOut">
              <a:rPr lang="en-US" smtClean="0"/>
              <a:t>9/8/2018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56870-782B-49F7-BA35-B30CBC26BD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9863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BD5A8-4D8C-4541-B4AD-7FD5896FCFAE}" type="datetimeFigureOut">
              <a:rPr lang="en-US" smtClean="0"/>
              <a:t>9/8/2018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56870-782B-49F7-BA35-B30CBC26BD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3476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BD5A8-4D8C-4541-B4AD-7FD5896FCFAE}" type="datetimeFigureOut">
              <a:rPr lang="en-US" smtClean="0"/>
              <a:t>9/8/2018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56870-782B-49F7-BA35-B30CBC26BD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7076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BD5A8-4D8C-4541-B4AD-7FD5896FCFAE}" type="datetimeFigureOut">
              <a:rPr lang="en-US" smtClean="0"/>
              <a:t>9/8/2018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56870-782B-49F7-BA35-B30CBC26BD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5714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BD5A8-4D8C-4541-B4AD-7FD5896FCFAE}" type="datetimeFigureOut">
              <a:rPr lang="en-US" smtClean="0"/>
              <a:t>9/8/2018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56870-782B-49F7-BA35-B30CBC26BD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5181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BD5A8-4D8C-4541-B4AD-7FD5896FCFAE}" type="datetimeFigureOut">
              <a:rPr lang="en-US" smtClean="0"/>
              <a:t>9/8/2018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56870-782B-49F7-BA35-B30CBC26BD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140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BD5A8-4D8C-4541-B4AD-7FD5896FCFAE}" type="datetimeFigureOut">
              <a:rPr lang="en-US" smtClean="0"/>
              <a:t>9/8/2018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56870-782B-49F7-BA35-B30CBC26BD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8097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BD5A8-4D8C-4541-B4AD-7FD5896FCFAE}" type="datetimeFigureOut">
              <a:rPr lang="en-US" smtClean="0"/>
              <a:t>9/8/2018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56870-782B-49F7-BA35-B30CBC26BD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603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936000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BD5A8-4D8C-4541-B4AD-7FD5896FCFAE}" type="datetimeFigureOut">
              <a:rPr lang="en-US" smtClean="0"/>
              <a:t>9/8/2018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56870-782B-49F7-BA35-B30CBC26BD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4634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BD5A8-4D8C-4541-B4AD-7FD5896FCFAE}" type="datetimeFigureOut">
              <a:rPr lang="en-US" smtClean="0"/>
              <a:t>9/8/2018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56870-782B-49F7-BA35-B30CBC26BD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7656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BD5A8-4D8C-4541-B4AD-7FD5896FCFAE}" type="datetimeFigureOut">
              <a:rPr lang="en-US" smtClean="0"/>
              <a:t>9/8/2018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56870-782B-49F7-BA35-B30CBC26BD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08593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233805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291642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11965313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649186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258001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028597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8749450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43199268"/>
      </p:ext>
    </p:extLst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00743855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96817450"/>
      </p:ext>
    </p:extLst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241916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849381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514536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766660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50292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1112238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61702689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33505037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vmlDrawing" Target="../drawings/vmlDrawing1.vml"/><Relationship Id="rId18" Type="http://schemas.openxmlformats.org/officeDocument/2006/relationships/oleObject" Target="../embeddings/oleObject3.bin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2.bin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oleObject" Target="../embeddings/oleObject1.bin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vmlDrawing" Target="../drawings/vmlDrawing2.vml"/><Relationship Id="rId18" Type="http://schemas.openxmlformats.org/officeDocument/2006/relationships/oleObject" Target="../embeddings/oleObject6.bin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4.xml"/><Relationship Id="rId16" Type="http://schemas.openxmlformats.org/officeDocument/2006/relationships/oleObject" Target="../embeddings/oleObject5.bin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oleObject" Target="../embeddings/oleObject4.bin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3456B"/>
            </a:gs>
            <a:gs pos="100000">
              <a:srgbClr val="0A283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71715" name="Object 3"/>
          <p:cNvGraphicFramePr>
            <a:graphicFrameLocks noChangeAspect="1"/>
          </p:cNvGraphicFramePr>
          <p:nvPr/>
        </p:nvGraphicFramePr>
        <p:xfrm>
          <a:off x="0" y="285752"/>
          <a:ext cx="9144000" cy="481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8" name="PHOTO-PAINT" r:id="rId14" imgW="7796825" imgH="2450794" progId="">
                  <p:embed/>
                </p:oleObj>
              </mc:Choice>
              <mc:Fallback>
                <p:oleObj name="PHOTO-PAINT" r:id="rId14" imgW="7796825" imgH="2450794" progId="">
                  <p:embed/>
                  <p:pic>
                    <p:nvPicPr>
                      <p:cNvPr id="371715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285752"/>
                        <a:ext cx="9144000" cy="4810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8C7B7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2D2015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71721" name="Group 9"/>
          <p:cNvGrpSpPr>
            <a:grpSpLocks/>
          </p:cNvGrpSpPr>
          <p:nvPr userDrawn="1"/>
        </p:nvGrpSpPr>
        <p:grpSpPr bwMode="auto">
          <a:xfrm>
            <a:off x="0" y="-1588"/>
            <a:ext cx="9144000" cy="793751"/>
            <a:chOff x="0" y="-1"/>
            <a:chExt cx="5760" cy="500"/>
          </a:xfrm>
        </p:grpSpPr>
        <p:graphicFrame>
          <p:nvGraphicFramePr>
            <p:cNvPr id="371714" name="Object 2"/>
            <p:cNvGraphicFramePr>
              <a:graphicFrameLocks noChangeAspect="1"/>
            </p:cNvGraphicFramePr>
            <p:nvPr/>
          </p:nvGraphicFramePr>
          <p:xfrm>
            <a:off x="0" y="-1"/>
            <a:ext cx="5760" cy="4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99" name="PHOTO-PAINT" r:id="rId16" imgW="10349206" imgH="1714286" progId="">
                    <p:embed/>
                  </p:oleObj>
                </mc:Choice>
                <mc:Fallback>
                  <p:oleObj name="PHOTO-PAINT" r:id="rId16" imgW="10349206" imgH="1714286" progId="">
                    <p:embed/>
                    <p:pic>
                      <p:nvPicPr>
                        <p:cNvPr id="371714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-1"/>
                          <a:ext cx="5760" cy="4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8C7B70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FFFFFF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2D2015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71716" name="Object 4"/>
            <p:cNvGraphicFramePr>
              <a:graphicFrameLocks noChangeAspect="1"/>
            </p:cNvGraphicFramePr>
            <p:nvPr/>
          </p:nvGraphicFramePr>
          <p:xfrm>
            <a:off x="0" y="196"/>
            <a:ext cx="5760" cy="30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00" name="PHOTO-PAINT" r:id="rId18" imgW="7796825" imgH="2450794" progId="">
                    <p:embed/>
                  </p:oleObj>
                </mc:Choice>
                <mc:Fallback>
                  <p:oleObj name="PHOTO-PAINT" r:id="rId18" imgW="7796825" imgH="2450794" progId="">
                    <p:embed/>
                    <p:pic>
                      <p:nvPicPr>
                        <p:cNvPr id="371716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>
                          <a:clrChange>
                            <a:clrFrom>
                              <a:srgbClr val="FFFFFF"/>
                            </a:clrFrom>
                            <a:clrTo>
                              <a:srgbClr val="FFFFFF">
                                <a:alpha val="0"/>
                              </a:srgbClr>
                            </a:clrTo>
                          </a:clrChange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196"/>
                          <a:ext cx="5760" cy="30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8C7B70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FFFFFF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2D2015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23523068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fade/>
  </p:transition>
  <p:txStyles>
    <p:titleStyle>
      <a:lvl1pPr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9pPr>
    </p:titleStyle>
    <p:bodyStyle>
      <a:lvl1pPr marL="257175" indent="-257175" algn="ctr" rtl="0" fontAlgn="base">
        <a:spcBef>
          <a:spcPct val="20000"/>
        </a:spcBef>
        <a:spcAft>
          <a:spcPct val="0"/>
        </a:spcAft>
        <a:defRPr sz="2400" b="1">
          <a:solidFill>
            <a:srgbClr val="CC3300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557213" indent="-214313" algn="l" rtl="0" fontAlgn="base">
        <a:spcBef>
          <a:spcPct val="20000"/>
        </a:spcBef>
        <a:spcAft>
          <a:spcPct val="0"/>
        </a:spcAft>
        <a:defRPr sz="2100">
          <a:solidFill>
            <a:srgbClr val="000000"/>
          </a:solidFill>
          <a:latin typeface="+mn-lt"/>
        </a:defRPr>
      </a:lvl2pPr>
      <a:lvl3pPr marL="857250" indent="-171450" algn="l" rtl="0" fontAlgn="base">
        <a:spcBef>
          <a:spcPct val="20000"/>
        </a:spcBef>
        <a:spcAft>
          <a:spcPct val="0"/>
        </a:spcAft>
        <a:defRPr sz="1800">
          <a:solidFill>
            <a:srgbClr val="000000"/>
          </a:solidFill>
          <a:latin typeface="+mn-lt"/>
        </a:defRPr>
      </a:lvl3pPr>
      <a:lvl4pPr marL="1200150" indent="-171450" algn="l" rtl="0" fontAlgn="base">
        <a:spcBef>
          <a:spcPct val="20000"/>
        </a:spcBef>
        <a:spcAft>
          <a:spcPct val="0"/>
        </a:spcAft>
        <a:defRPr sz="1500">
          <a:solidFill>
            <a:srgbClr val="000000"/>
          </a:solidFill>
          <a:latin typeface="+mn-lt"/>
        </a:defRPr>
      </a:lvl4pPr>
      <a:lvl5pPr marL="1543050" indent="-171450" algn="l" rtl="0" fontAlgn="base">
        <a:spcBef>
          <a:spcPct val="20000"/>
        </a:spcBef>
        <a:spcAft>
          <a:spcPct val="0"/>
        </a:spcAft>
        <a:defRPr sz="1500">
          <a:solidFill>
            <a:srgbClr val="000000"/>
          </a:solidFill>
          <a:latin typeface="+mn-lt"/>
        </a:defRPr>
      </a:lvl5pPr>
      <a:lvl6pPr marL="1885950" indent="-171450" algn="l" rtl="0" fontAlgn="base">
        <a:spcBef>
          <a:spcPct val="20000"/>
        </a:spcBef>
        <a:spcAft>
          <a:spcPct val="0"/>
        </a:spcAft>
        <a:defRPr sz="1500">
          <a:solidFill>
            <a:srgbClr val="000000"/>
          </a:solidFill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defRPr sz="1500">
          <a:solidFill>
            <a:srgbClr val="000000"/>
          </a:solidFill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defRPr sz="1500">
          <a:solidFill>
            <a:srgbClr val="000000"/>
          </a:solidFill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defRPr sz="1500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7BD5A8-4D8C-4541-B4AD-7FD5896FCFAE}" type="datetimeFigureOut">
              <a:rPr lang="en-US" smtClean="0"/>
              <a:t>9/8/2018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D56870-782B-49F7-BA35-B30CBC26BD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588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3456B"/>
            </a:gs>
            <a:gs pos="100000">
              <a:srgbClr val="0A283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71715" name="Object 3"/>
          <p:cNvGraphicFramePr>
            <a:graphicFrameLocks noChangeAspect="1"/>
          </p:cNvGraphicFramePr>
          <p:nvPr/>
        </p:nvGraphicFramePr>
        <p:xfrm>
          <a:off x="0" y="285750"/>
          <a:ext cx="9144000" cy="481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70" name="PHOTO-PAINT" r:id="rId14" imgW="7796825" imgH="2450794" progId="">
                  <p:embed/>
                </p:oleObj>
              </mc:Choice>
              <mc:Fallback>
                <p:oleObj name="PHOTO-PAINT" r:id="rId14" imgW="7796825" imgH="2450794" progId="">
                  <p:embed/>
                  <p:pic>
                    <p:nvPicPr>
                      <p:cNvPr id="371715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285750"/>
                        <a:ext cx="9144000" cy="4810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8C7B7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2D2015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71721" name="Group 9"/>
          <p:cNvGrpSpPr>
            <a:grpSpLocks/>
          </p:cNvGrpSpPr>
          <p:nvPr userDrawn="1"/>
        </p:nvGrpSpPr>
        <p:grpSpPr bwMode="auto">
          <a:xfrm>
            <a:off x="0" y="-1588"/>
            <a:ext cx="9144000" cy="793751"/>
            <a:chOff x="0" y="-1"/>
            <a:chExt cx="5760" cy="500"/>
          </a:xfrm>
        </p:grpSpPr>
        <p:graphicFrame>
          <p:nvGraphicFramePr>
            <p:cNvPr id="371714" name="Object 2"/>
            <p:cNvGraphicFramePr>
              <a:graphicFrameLocks noChangeAspect="1"/>
            </p:cNvGraphicFramePr>
            <p:nvPr/>
          </p:nvGraphicFramePr>
          <p:xfrm>
            <a:off x="0" y="-1"/>
            <a:ext cx="5760" cy="4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71" name="PHOTO-PAINT" r:id="rId16" imgW="10349206" imgH="1714286" progId="">
                    <p:embed/>
                  </p:oleObj>
                </mc:Choice>
                <mc:Fallback>
                  <p:oleObj name="PHOTO-PAINT" r:id="rId16" imgW="10349206" imgH="1714286" progId="">
                    <p:embed/>
                    <p:pic>
                      <p:nvPicPr>
                        <p:cNvPr id="371714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-1"/>
                          <a:ext cx="5760" cy="4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8C7B70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FFFFFF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2D2015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71716" name="Object 4"/>
            <p:cNvGraphicFramePr>
              <a:graphicFrameLocks noChangeAspect="1"/>
            </p:cNvGraphicFramePr>
            <p:nvPr/>
          </p:nvGraphicFramePr>
          <p:xfrm>
            <a:off x="0" y="196"/>
            <a:ext cx="5760" cy="30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72" name="PHOTO-PAINT" r:id="rId18" imgW="7796825" imgH="2450794" progId="">
                    <p:embed/>
                  </p:oleObj>
                </mc:Choice>
                <mc:Fallback>
                  <p:oleObj name="PHOTO-PAINT" r:id="rId18" imgW="7796825" imgH="2450794" progId="">
                    <p:embed/>
                    <p:pic>
                      <p:nvPicPr>
                        <p:cNvPr id="371716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>
                          <a:clrChange>
                            <a:clrFrom>
                              <a:srgbClr val="FFFFFF"/>
                            </a:clrFrom>
                            <a:clrTo>
                              <a:srgbClr val="FFFFFF">
                                <a:alpha val="0"/>
                              </a:srgbClr>
                            </a:clrTo>
                          </a:clrChange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196"/>
                          <a:ext cx="5760" cy="30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8C7B70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FFFFFF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2D2015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47710032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>
    <p:fade/>
  </p:transition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ctr" rtl="0" fontAlgn="base">
        <a:spcBef>
          <a:spcPct val="20000"/>
        </a:spcBef>
        <a:spcAft>
          <a:spcPct val="0"/>
        </a:spcAft>
        <a:defRPr sz="3200" b="1">
          <a:solidFill>
            <a:srgbClr val="CC3300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defRPr sz="2800">
          <a:solidFill>
            <a:srgbClr val="000000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defRPr sz="2400">
          <a:solidFill>
            <a:srgbClr val="000000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defRPr sz="2000">
          <a:solidFill>
            <a:srgbClr val="000000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defRPr sz="2000">
          <a:solidFill>
            <a:srgbClr val="000000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defRPr sz="2000">
          <a:solidFill>
            <a:srgbClr val="000000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defRPr sz="2000">
          <a:solidFill>
            <a:srgbClr val="000000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defRPr sz="2000">
          <a:solidFill>
            <a:srgbClr val="000000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defRPr sz="2000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9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oleObject" Target="../embeddings/oleObject7.bin"/><Relationship Id="rId7" Type="http://schemas.openxmlformats.org/officeDocument/2006/relationships/oleObject" Target="../embeddings/oleObject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7.png"/><Relationship Id="rId5" Type="http://schemas.openxmlformats.org/officeDocument/2006/relationships/oleObject" Target="../embeddings/oleObject8.bin"/><Relationship Id="rId10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openxmlformats.org/officeDocument/2006/relationships/oleObject" Target="../embeddings/oleObject10.bin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4.jpeg"/><Relationship Id="rId11" Type="http://schemas.openxmlformats.org/officeDocument/2006/relationships/image" Target="../media/image19.jpeg"/><Relationship Id="rId5" Type="http://schemas.openxmlformats.org/officeDocument/2006/relationships/image" Target="../media/image13.jpeg"/><Relationship Id="rId10" Type="http://schemas.openxmlformats.org/officeDocument/2006/relationships/image" Target="../media/image18.jpeg"/><Relationship Id="rId4" Type="http://schemas.openxmlformats.org/officeDocument/2006/relationships/image" Target="../media/image12.jpeg"/><Relationship Id="rId9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015" y="819299"/>
            <a:ext cx="9329015" cy="6000751"/>
          </a:xfrm>
          <a:prstGeom prst="rect">
            <a:avLst/>
          </a:prstGeom>
        </p:spPr>
      </p:pic>
      <p:sp>
        <p:nvSpPr>
          <p:cNvPr id="2084" name="Text Box 36"/>
          <p:cNvSpPr txBox="1">
            <a:spLocks noChangeArrowheads="1"/>
          </p:cNvSpPr>
          <p:nvPr/>
        </p:nvSpPr>
        <p:spPr bwMode="auto">
          <a:xfrm>
            <a:off x="4561941" y="5589426"/>
            <a:ext cx="2745944" cy="1246495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1" hangingPunct="1"/>
            <a:r>
              <a:rPr lang="en-US" sz="195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Dr. Stewart Farrell &amp;</a:t>
            </a:r>
          </a:p>
          <a:p>
            <a:pPr algn="ctr" eaLnBrk="1" hangingPunct="1"/>
            <a:r>
              <a:rPr lang="en-US" sz="195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Ms. Kimberly McKenna</a:t>
            </a:r>
            <a:r>
              <a:rPr lang="en-US" sz="15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/>
            </a:r>
            <a:br>
              <a:rPr lang="en-US" sz="15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</a:br>
            <a:r>
              <a:rPr lang="en-US" sz="12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Coastal Research Center</a:t>
            </a:r>
          </a:p>
          <a:p>
            <a:pPr algn="ctr" eaLnBrk="1" hangingPunct="1"/>
            <a:r>
              <a:rPr lang="en-US" sz="12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Wednesday, August 1, 2018</a:t>
            </a:r>
            <a:r>
              <a:rPr lang="en-US" sz="15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/>
            </a:r>
            <a:br>
              <a:rPr lang="en-US" sz="15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</a:br>
            <a:endParaRPr lang="en-US" sz="1200" i="1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2187" name="Rectangle 139"/>
          <p:cNvSpPr>
            <a:spLocks noChangeArrowheads="1"/>
          </p:cNvSpPr>
          <p:nvPr/>
        </p:nvSpPr>
        <p:spPr bwMode="auto">
          <a:xfrm>
            <a:off x="2204256" y="36575"/>
            <a:ext cx="4673844" cy="738664"/>
          </a:xfrm>
          <a:prstGeom prst="rect">
            <a:avLst/>
          </a:prstGeom>
          <a:solidFill>
            <a:schemeClr val="tx1"/>
          </a:solidFill>
          <a:ln w="3175" algn="ctr">
            <a:solidFill>
              <a:srgbClr val="000000"/>
            </a:solidFill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 wrap="none" anchor="ctr">
            <a:spAutoFit/>
          </a:bodyPr>
          <a:lstStyle/>
          <a:p>
            <a:pPr eaLnBrk="1" hangingPunct="1"/>
            <a:r>
              <a:rPr lang="en-US" sz="21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STOCKTON UNIVERSITY COASTAL CENTER</a:t>
            </a:r>
          </a:p>
          <a:p>
            <a:pPr algn="ctr" eaLnBrk="1" hangingPunct="1"/>
            <a:r>
              <a:rPr lang="en-US" sz="21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LBI RESEARCH INITIATIVES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74" y="0"/>
            <a:ext cx="1093246" cy="109324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1026" y="0"/>
            <a:ext cx="1093246" cy="1093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528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6" name="Text Box 6"/>
          <p:cNvSpPr txBox="1">
            <a:spLocks noChangeArrowheads="1"/>
          </p:cNvSpPr>
          <p:nvPr/>
        </p:nvSpPr>
        <p:spPr bwMode="auto">
          <a:xfrm>
            <a:off x="0" y="-8900"/>
            <a:ext cx="9144000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-64" charset="0"/>
              </a:rPr>
              <a:t>Holgate Terminal Groin: Field Evaluation &amp; Conceptual Design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-64" charset="0"/>
              </a:rPr>
              <a:t>(Jan 2017-June 2017)</a:t>
            </a:r>
            <a:endParaRPr kumimoji="0" lang="en-US" sz="1400" b="1" i="1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 Narrow" pitchFamily="-6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2618" y="590984"/>
            <a:ext cx="4113702" cy="231395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7998781" y="2774136"/>
            <a:ext cx="107753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bg2"/>
                </a:solidFill>
              </a:rPr>
              <a:t>June 26, 2017</a:t>
            </a:r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0" y="668208"/>
            <a:ext cx="4495442" cy="7355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RAPID EROSION DUE TO:</a:t>
            </a:r>
          </a:p>
          <a:p>
            <a:endParaRPr lang="en-US" sz="16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smtClean="0"/>
              <a:t>Groin in poor condition – too porous, too low, too short</a:t>
            </a:r>
          </a:p>
          <a:p>
            <a:endParaRPr lang="en-US" sz="16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smtClean="0"/>
              <a:t>Large shoreline angle results in localized increase in longshore transport</a:t>
            </a:r>
          </a:p>
          <a:p>
            <a:endParaRPr lang="en-US" sz="16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smtClean="0"/>
              <a:t>Abrupt transition between groin field (north) and area without groins (NWR)</a:t>
            </a:r>
          </a:p>
          <a:p>
            <a:endParaRPr lang="en-US" sz="16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smtClean="0"/>
              <a:t>Abrupt transition between beach fill (north) and area without fill (NWR)</a:t>
            </a:r>
          </a:p>
          <a:p>
            <a:endParaRPr lang="en-US" sz="16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smtClean="0"/>
              <a:t>Southern end of LBI strongly influenced by Little Egg Inlet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smtClean="0"/>
              <a:t>Between Jan 2017 and June 2017, the study area was impacted by nine coastal storms with wave heights of greater than 5 ft.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smtClean="0"/>
              <a:t>Cumulative volume changes updrift of groin were -526,975 cy; south of groin were 186,000 cy</a:t>
            </a:r>
          </a:p>
          <a:p>
            <a:endParaRPr lang="en-US" sz="1600" b="1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4"/>
          <a:srcRect b="2982"/>
          <a:stretch/>
        </p:blipFill>
        <p:spPr>
          <a:xfrm>
            <a:off x="4495442" y="2367305"/>
            <a:ext cx="4667989" cy="4477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42517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656572"/>
            <a:ext cx="9144000" cy="25083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CONCEPTUAL DESIGN GOALS:</a:t>
            </a:r>
            <a:endParaRPr lang="en-US" dirty="0"/>
          </a:p>
          <a:p>
            <a:endParaRPr lang="en-US" sz="11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smtClean="0"/>
              <a:t>Protect USACE beach fill &amp; hold design beach/dune template and advance fill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smtClean="0"/>
              <a:t>Bypass 95,000 cy/year to return to pre-fill conditions &amp; allow some sand into the NWR to slow prevailing erosion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smtClean="0"/>
              <a:t>Be adjustable if monitoring shows it is not effective in holding the beach fill or in </a:t>
            </a:r>
            <a:r>
              <a:rPr lang="en-US" sz="1600" b="1" smtClean="0"/>
              <a:t>bypassing sand</a:t>
            </a:r>
            <a:endParaRPr lang="en-US" sz="16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smtClean="0"/>
              <a:t>May require supplemental sand through beach fill from offshore source or sand </a:t>
            </a:r>
            <a:r>
              <a:rPr lang="en-US" sz="1600" b="1" dirty="0" err="1" smtClean="0"/>
              <a:t>backpassing</a:t>
            </a:r>
            <a:r>
              <a:rPr lang="en-US" sz="1600" b="1" dirty="0" smtClean="0"/>
              <a:t> from Little Egg Inlet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smtClean="0"/>
              <a:t>Traditional impermeable, notched, and leaky groin designs considered.</a:t>
            </a:r>
            <a:endParaRPr lang="en-US" dirty="0"/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0" y="-8878"/>
            <a:ext cx="9144000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-64" charset="0"/>
              </a:rPr>
              <a:t>Holgate Terminal Groin: Field Evaluation &amp; Conceptual Design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-64" charset="0"/>
              </a:rPr>
              <a:t>(Jan 2017-June 2017)</a:t>
            </a:r>
            <a:endParaRPr kumimoji="0" lang="en-US" sz="1400" b="1" i="1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 Narrow" pitchFamily="-6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313965" y="3164951"/>
            <a:ext cx="53639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SELECTED DESIGN: TRADITIONAL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10" name="Picture 9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171305" y="1733206"/>
            <a:ext cx="3333404" cy="69161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9288710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870" name="Picture 6" descr="new_jersey_v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968" t="2631" r="11836" b="3099"/>
          <a:stretch>
            <a:fillRect/>
          </a:stretch>
        </p:blipFill>
        <p:spPr bwMode="auto">
          <a:xfrm>
            <a:off x="753466" y="1314450"/>
            <a:ext cx="3248225" cy="5324870"/>
          </a:xfrm>
          <a:prstGeom prst="rect">
            <a:avLst/>
          </a:prstGeom>
          <a:noFill/>
        </p:spPr>
      </p:pic>
      <p:sp>
        <p:nvSpPr>
          <p:cNvPr id="292873" name="Text Box 9"/>
          <p:cNvSpPr txBox="1">
            <a:spLocks noChangeArrowheads="1"/>
          </p:cNvSpPr>
          <p:nvPr/>
        </p:nvSpPr>
        <p:spPr bwMode="auto">
          <a:xfrm>
            <a:off x="4286250" y="2378869"/>
            <a:ext cx="3714750" cy="26314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marL="171450" indent="-171450"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en-US" sz="165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New Jersey’s Coastline is about 130 miles long.</a:t>
            </a:r>
          </a:p>
          <a:p>
            <a:pPr marL="171450" indent="-171450"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en-US" sz="165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The Coast contains eroding bluff shorelines in the north and barrier island complexes in the south.</a:t>
            </a:r>
          </a:p>
          <a:p>
            <a:pPr marL="171450" indent="-171450"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en-US" sz="165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Long Beach Island is a barrier island that divides the NJ coastline.</a:t>
            </a:r>
          </a:p>
        </p:txBody>
      </p:sp>
      <p:sp>
        <p:nvSpPr>
          <p:cNvPr id="292876" name="Rectangle 12"/>
          <p:cNvSpPr>
            <a:spLocks noChangeArrowheads="1"/>
          </p:cNvSpPr>
          <p:nvPr/>
        </p:nvSpPr>
        <p:spPr bwMode="auto">
          <a:xfrm rot="1661513">
            <a:off x="3254302" y="4726187"/>
            <a:ext cx="120253" cy="653654"/>
          </a:xfrm>
          <a:prstGeom prst="rect">
            <a:avLst/>
          </a:prstGeom>
          <a:noFill/>
          <a:ln w="28575" algn="ctr">
            <a:solidFill>
              <a:srgbClr val="CC3300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Arial Narrow" pitchFamily="-64" charset="0"/>
            </a:endParaRPr>
          </a:p>
        </p:txBody>
      </p:sp>
      <p:sp>
        <p:nvSpPr>
          <p:cNvPr id="292881" name="Freeform 17"/>
          <p:cNvSpPr>
            <a:spLocks/>
          </p:cNvSpPr>
          <p:nvPr/>
        </p:nvSpPr>
        <p:spPr bwMode="auto">
          <a:xfrm>
            <a:off x="2165299" y="3270352"/>
            <a:ext cx="1767336" cy="3357219"/>
          </a:xfrm>
          <a:custGeom>
            <a:avLst/>
            <a:gdLst/>
            <a:ahLst/>
            <a:cxnLst>
              <a:cxn ang="0">
                <a:pos x="1088" y="0"/>
              </a:cxn>
              <a:cxn ang="0">
                <a:pos x="987" y="1257"/>
              </a:cxn>
              <a:cxn ang="0">
                <a:pos x="0" y="2446"/>
              </a:cxn>
            </a:cxnLst>
            <a:rect l="0" t="0" r="r" b="b"/>
            <a:pathLst>
              <a:path w="1168" h="2446">
                <a:moveTo>
                  <a:pt x="1088" y="0"/>
                </a:moveTo>
                <a:cubicBezTo>
                  <a:pt x="1128" y="424"/>
                  <a:pt x="1168" y="849"/>
                  <a:pt x="987" y="1257"/>
                </a:cubicBezTo>
                <a:cubicBezTo>
                  <a:pt x="806" y="1665"/>
                  <a:pt x="403" y="2055"/>
                  <a:pt x="0" y="2446"/>
                </a:cubicBezTo>
              </a:path>
            </a:pathLst>
          </a:custGeom>
          <a:noFill/>
          <a:ln w="19050" cap="flat" cmpd="sng">
            <a:solidFill>
              <a:schemeClr val="tx1"/>
            </a:solidFill>
            <a:prstDash val="dash"/>
            <a:round/>
            <a:headEnd type="stealth" w="med" len="med"/>
            <a:tailEnd type="stealth" w="med" len="med"/>
          </a:ln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Arial Narrow" pitchFamily="-6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239539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8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28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28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8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28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928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8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928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928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5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24" dur="1000" fill="hold"/>
                                        <p:tgtEl>
                                          <p:spTgt spid="292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2873" grpId="0" build="p" autoUpdateAnimBg="0"/>
      <p:bldP spid="29287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5" name="Text Box 5"/>
          <p:cNvSpPr txBox="1">
            <a:spLocks noChangeArrowheads="1"/>
          </p:cNvSpPr>
          <p:nvPr/>
        </p:nvSpPr>
        <p:spPr bwMode="auto">
          <a:xfrm>
            <a:off x="279811" y="836222"/>
            <a:ext cx="492129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i="1" dirty="0" smtClean="0">
                <a:solidFill>
                  <a:srgbClr val="FF0000"/>
                </a:solidFill>
                <a:latin typeface="Arial Narrow" pitchFamily="-64" charset="0"/>
              </a:rPr>
              <a:t>Beach Surveys Cover More Than the Beach</a:t>
            </a:r>
            <a:endParaRPr lang="en-US" b="1" i="1" dirty="0">
              <a:solidFill>
                <a:srgbClr val="FF0000"/>
              </a:solidFill>
              <a:latin typeface="Arial Narrow" pitchFamily="-64" charset="0"/>
            </a:endParaRPr>
          </a:p>
        </p:txBody>
      </p:sp>
      <p:graphicFrame>
        <p:nvGraphicFramePr>
          <p:cNvPr id="15362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72901759"/>
              </p:ext>
            </p:extLst>
          </p:nvPr>
        </p:nvGraphicFramePr>
        <p:xfrm>
          <a:off x="33164" y="3829050"/>
          <a:ext cx="6194997" cy="22279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0" name="CorelPhotoPaint.Image.9" r:id="rId3" imgW="6780952" imgH="5079365" progId="">
                  <p:embed/>
                </p:oleObj>
              </mc:Choice>
              <mc:Fallback>
                <p:oleObj name="CorelPhotoPaint.Image.9" r:id="rId3" imgW="6780952" imgH="5079365" progId="">
                  <p:embed/>
                  <p:pic>
                    <p:nvPicPr>
                      <p:cNvPr id="15362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25500" b="26500"/>
                      <a:stretch>
                        <a:fillRect/>
                      </a:stretch>
                    </p:blipFill>
                    <p:spPr bwMode="auto">
                      <a:xfrm>
                        <a:off x="33164" y="3829050"/>
                        <a:ext cx="6194997" cy="2227936"/>
                      </a:xfrm>
                      <a:prstGeom prst="rect">
                        <a:avLst/>
                      </a:prstGeom>
                      <a:noFill/>
                      <a:ln w="317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366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82144152"/>
              </p:ext>
            </p:extLst>
          </p:nvPr>
        </p:nvGraphicFramePr>
        <p:xfrm>
          <a:off x="57840" y="1272846"/>
          <a:ext cx="4857060" cy="24990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1" name="CorelPhotoPaint.Image.9" r:id="rId5" imgW="6323810" imgH="4736508" progId="">
                  <p:embed/>
                </p:oleObj>
              </mc:Choice>
              <mc:Fallback>
                <p:oleObj name="CorelPhotoPaint.Image.9" r:id="rId5" imgW="6323810" imgH="4736508" progId="">
                  <p:embed/>
                  <p:pic>
                    <p:nvPicPr>
                      <p:cNvPr id="15366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18159" b="13136"/>
                      <a:stretch>
                        <a:fillRect/>
                      </a:stretch>
                    </p:blipFill>
                    <p:spPr bwMode="auto">
                      <a:xfrm>
                        <a:off x="57840" y="1272846"/>
                        <a:ext cx="4857060" cy="2499056"/>
                      </a:xfrm>
                      <a:prstGeom prst="rect">
                        <a:avLst/>
                      </a:prstGeom>
                      <a:noFill/>
                      <a:ln w="317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367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58871121"/>
              </p:ext>
            </p:extLst>
          </p:nvPr>
        </p:nvGraphicFramePr>
        <p:xfrm>
          <a:off x="6269130" y="3466130"/>
          <a:ext cx="1828800" cy="33539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2" name="CorelPhotoPaint.Image.9" r:id="rId7" imgW="4977778" imgH="6628571" progId="">
                  <p:embed/>
                </p:oleObj>
              </mc:Choice>
              <mc:Fallback>
                <p:oleObj name="CorelPhotoPaint.Image.9" r:id="rId7" imgW="4977778" imgH="6628571" progId="">
                  <p:embed/>
                  <p:pic>
                    <p:nvPicPr>
                      <p:cNvPr id="15367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12245" t="16095" r="32652" b="8025"/>
                      <a:stretch>
                        <a:fillRect/>
                      </a:stretch>
                    </p:blipFill>
                    <p:spPr bwMode="auto">
                      <a:xfrm>
                        <a:off x="6269130" y="3466130"/>
                        <a:ext cx="1828800" cy="3353919"/>
                      </a:xfrm>
                      <a:prstGeom prst="rect">
                        <a:avLst/>
                      </a:prstGeom>
                      <a:noFill/>
                      <a:ln w="317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368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57294798"/>
              </p:ext>
            </p:extLst>
          </p:nvPr>
        </p:nvGraphicFramePr>
        <p:xfrm>
          <a:off x="4914900" y="592784"/>
          <a:ext cx="2199546" cy="4309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3" name="CorelPhotoPaint.Image.9" r:id="rId9" imgW="4914286" imgH="6552381" progId="">
                  <p:embed/>
                </p:oleObj>
              </mc:Choice>
              <mc:Fallback>
                <p:oleObj name="CorelPhotoPaint.Image.9" r:id="rId9" imgW="4914286" imgH="6552381" progId="">
                  <p:embed/>
                  <p:pic>
                    <p:nvPicPr>
                      <p:cNvPr id="15368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13553" t="10468" r="28682" b="4628"/>
                      <a:stretch>
                        <a:fillRect/>
                      </a:stretch>
                    </p:blipFill>
                    <p:spPr bwMode="auto">
                      <a:xfrm>
                        <a:off x="4914900" y="592784"/>
                        <a:ext cx="2199546" cy="4309313"/>
                      </a:xfrm>
                      <a:prstGeom prst="rect">
                        <a:avLst/>
                      </a:prstGeom>
                      <a:noFill/>
                      <a:ln w="317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369" name="Text Box 9"/>
          <p:cNvSpPr txBox="1">
            <a:spLocks noChangeArrowheads="1"/>
          </p:cNvSpPr>
          <p:nvPr/>
        </p:nvSpPr>
        <p:spPr bwMode="auto">
          <a:xfrm>
            <a:off x="7508548" y="1961388"/>
            <a:ext cx="1172765" cy="570156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>
            <a:outerShdw dist="35921" dir="2700000" algn="ctr" rotWithShape="0">
              <a:srgbClr val="000000"/>
            </a:outerShdw>
          </a:effectLst>
        </p:spPr>
        <p:txBody>
          <a:bodyPr>
            <a:spAutoFit/>
          </a:bodyPr>
          <a:lstStyle/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725" b="1" dirty="0">
                <a:solidFill>
                  <a:srgbClr val="09F161"/>
                </a:solidFill>
                <a:latin typeface="Arial Narrow" pitchFamily="-64" charset="0"/>
              </a:rPr>
              <a:t>Typical Conditions</a:t>
            </a:r>
          </a:p>
        </p:txBody>
      </p:sp>
    </p:spTree>
    <p:extLst>
      <p:ext uri="{BB962C8B-B14F-4D97-AF65-F5344CB8AC3E}">
        <p14:creationId xmlns:p14="http://schemas.microsoft.com/office/powerpoint/2010/main" val="241149732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02" name="2010" descr="C:\Documents and Settings\baroned\Desktop\image_scratch\2010_lbi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84785" y="852220"/>
            <a:ext cx="8734331" cy="5872430"/>
          </a:xfrm>
          <a:prstGeom prst="rect">
            <a:avLst/>
          </a:prstGeom>
          <a:noFill/>
        </p:spPr>
      </p:pic>
      <p:pic>
        <p:nvPicPr>
          <p:cNvPr id="512011" name="2002" descr="C:\Documents and Settings\baroned\Desktop\image_scratch\2002_lbi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84785" y="852220"/>
            <a:ext cx="8734331" cy="5872430"/>
          </a:xfrm>
          <a:prstGeom prst="rect">
            <a:avLst/>
          </a:prstGeom>
          <a:noFill/>
        </p:spPr>
      </p:pic>
      <p:pic>
        <p:nvPicPr>
          <p:cNvPr id="512010" name="1995" descr="C:\Documents and Settings\baroned\Desktop\image_scratch\1995_lbi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84785" y="852220"/>
            <a:ext cx="8734331" cy="58724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009" name="1986" descr="C:\Documents and Settings\baroned\Desktop\image_scratch\1986_lbi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84785" y="852220"/>
            <a:ext cx="8734331" cy="5872430"/>
          </a:xfrm>
          <a:prstGeom prst="rect">
            <a:avLst/>
          </a:prstGeom>
          <a:noFill/>
        </p:spPr>
      </p:pic>
      <p:pic>
        <p:nvPicPr>
          <p:cNvPr id="512008" name="1962" descr="C:\Documents and Settings\baroned\Desktop\image_scratch\1962_lbi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84785" y="852220"/>
            <a:ext cx="8734331" cy="5872430"/>
          </a:xfrm>
          <a:prstGeom prst="rect">
            <a:avLst/>
          </a:prstGeom>
          <a:noFill/>
        </p:spPr>
      </p:pic>
      <p:pic>
        <p:nvPicPr>
          <p:cNvPr id="512007" name="1955" descr="C:\Documents and Settings\baroned\Desktop\image_scratch\1955_lbi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84785" y="852220"/>
            <a:ext cx="8734331" cy="5872430"/>
          </a:xfrm>
          <a:prstGeom prst="rect">
            <a:avLst/>
          </a:prstGeom>
          <a:noFill/>
        </p:spPr>
      </p:pic>
      <p:pic>
        <p:nvPicPr>
          <p:cNvPr id="512006" name="1944" descr="C:\Documents and Settings\baroned\Desktop\image_scratch\1944_lbi.jp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84785" y="852220"/>
            <a:ext cx="8734331" cy="5872430"/>
          </a:xfrm>
          <a:prstGeom prst="rect">
            <a:avLst/>
          </a:prstGeom>
          <a:noFill/>
        </p:spPr>
      </p:pic>
      <p:pic>
        <p:nvPicPr>
          <p:cNvPr id="512005" name="1931" descr="C:\Documents and Settings\baroned\Desktop\image_scratch\1931_lbi.jpg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84785" y="852220"/>
            <a:ext cx="8734331" cy="5872430"/>
          </a:xfrm>
          <a:prstGeom prst="rect">
            <a:avLst/>
          </a:prstGeom>
          <a:noFill/>
        </p:spPr>
      </p:pic>
      <p:pic>
        <p:nvPicPr>
          <p:cNvPr id="512004" name="1920" descr="C:\Documents and Settings\baroned\Desktop\image_scratch\1920_lbi.jpg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84785" y="852220"/>
            <a:ext cx="8734331" cy="5872430"/>
          </a:xfrm>
          <a:prstGeom prst="rect">
            <a:avLst/>
          </a:prstGeom>
          <a:noFill/>
        </p:spPr>
      </p:pic>
      <p:pic>
        <p:nvPicPr>
          <p:cNvPr id="512003" name="1879" descr="C:\Documents and Settings\baroned\Desktop\image_scratch\1879_lbi.jpg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84785" y="852220"/>
            <a:ext cx="8734331" cy="5872430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2699657" y="4862291"/>
            <a:ext cx="387531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itchFamily="-64" charset="0"/>
                <a:ea typeface="+mn-ea"/>
                <a:cs typeface="+mn-cs"/>
              </a:rPr>
              <a:t>LBI Shoreline Change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itchFamily="-64" charset="0"/>
                <a:ea typeface="+mn-ea"/>
                <a:cs typeface="+mn-cs"/>
              </a:rPr>
              <a:t>1879 - 2010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Narrow" pitchFamily="-64" charset="0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011590" y="4172418"/>
            <a:ext cx="112082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itchFamily="-64" charset="0"/>
                <a:ea typeface="+mn-ea"/>
                <a:cs typeface="+mn-cs"/>
              </a:rPr>
              <a:t>1879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Narrow" pitchFamily="-64" charset="0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018851" y="4172418"/>
            <a:ext cx="112082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itchFamily="-64" charset="0"/>
                <a:ea typeface="+mn-ea"/>
                <a:cs typeface="+mn-cs"/>
              </a:rPr>
              <a:t>1920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Narrow" pitchFamily="-64" charset="0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018851" y="4172418"/>
            <a:ext cx="112082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itchFamily="-64" charset="0"/>
                <a:ea typeface="+mn-ea"/>
                <a:cs typeface="+mn-cs"/>
              </a:rPr>
              <a:t>1931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Narrow" pitchFamily="-64" charset="0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011590" y="4154405"/>
            <a:ext cx="112082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itchFamily="-64" charset="0"/>
                <a:ea typeface="+mn-ea"/>
                <a:cs typeface="+mn-cs"/>
              </a:rPr>
              <a:t>1944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Narrow" pitchFamily="-64" charset="0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018851" y="4172418"/>
            <a:ext cx="112082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itchFamily="-64" charset="0"/>
                <a:ea typeface="+mn-ea"/>
                <a:cs typeface="+mn-cs"/>
              </a:rPr>
              <a:t>1955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Narrow" pitchFamily="-64" charset="0"/>
              <a:ea typeface="+mn-ea"/>
              <a:cs typeface="+mn-c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011590" y="4154405"/>
            <a:ext cx="112082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itchFamily="-64" charset="0"/>
                <a:ea typeface="+mn-ea"/>
                <a:cs typeface="+mn-cs"/>
              </a:rPr>
              <a:t>1962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Narrow" pitchFamily="-64" charset="0"/>
              <a:ea typeface="+mn-ea"/>
              <a:cs typeface="+mn-c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018851" y="4172418"/>
            <a:ext cx="112082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itchFamily="-64" charset="0"/>
                <a:ea typeface="+mn-ea"/>
                <a:cs typeface="+mn-cs"/>
              </a:rPr>
              <a:t>1986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Narrow" pitchFamily="-64" charset="0"/>
              <a:ea typeface="+mn-ea"/>
              <a:cs typeface="+mn-c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011590" y="4154405"/>
            <a:ext cx="112082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itchFamily="-64" charset="0"/>
                <a:ea typeface="+mn-ea"/>
                <a:cs typeface="+mn-cs"/>
              </a:rPr>
              <a:t>1995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Narrow" pitchFamily="-64" charset="0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011590" y="4154405"/>
            <a:ext cx="112082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itchFamily="-64" charset="0"/>
                <a:ea typeface="+mn-ea"/>
                <a:cs typeface="+mn-cs"/>
              </a:rPr>
              <a:t>2002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Narrow" pitchFamily="-6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822300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120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000"/>
                                        <p:tgtEl>
                                          <p:spTgt spid="5120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2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5120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000"/>
                                        <p:tgtEl>
                                          <p:spTgt spid="5120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2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5120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2000"/>
                                        <p:tgtEl>
                                          <p:spTgt spid="5120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2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5120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2000"/>
                                        <p:tgtEl>
                                          <p:spTgt spid="5120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2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5120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2000"/>
                                        <p:tgtEl>
                                          <p:spTgt spid="5120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2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000"/>
                                        <p:tgtEl>
                                          <p:spTgt spid="5120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2000"/>
                                        <p:tgtEl>
                                          <p:spTgt spid="5120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2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2000"/>
                                        <p:tgtEl>
                                          <p:spTgt spid="5120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2000"/>
                                        <p:tgtEl>
                                          <p:spTgt spid="5120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2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000"/>
                                        <p:tgtEl>
                                          <p:spTgt spid="512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2000"/>
                                        <p:tgtEl>
                                          <p:spTgt spid="5120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2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2000"/>
                                        <p:tgtEl>
                                          <p:spTgt spid="5120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2000"/>
                                        <p:tgtEl>
                                          <p:spTgt spid="5120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2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  <p:bldP spid="17" grpId="0"/>
      <p:bldP spid="17" grpId="1"/>
      <p:bldP spid="18" grpId="0"/>
      <p:bldP spid="18" grpId="1"/>
      <p:bldP spid="19" grpId="0"/>
      <p:bldP spid="19" grpId="1"/>
      <p:bldP spid="20" grpId="0"/>
      <p:bldP spid="20" grpId="1"/>
      <p:bldP spid="21" grpId="0"/>
      <p:bldP spid="21" grpId="1"/>
      <p:bldP spid="22" grpId="0"/>
      <p:bldP spid="22" grpId="1"/>
      <p:bldP spid="23" grpId="0"/>
      <p:bldP spid="23" grpId="1"/>
      <p:bldP spid="24" grpId="0"/>
      <p:bldP spid="24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4636" y="0"/>
            <a:ext cx="5299364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23" y="0"/>
            <a:ext cx="3866082" cy="3866082"/>
          </a:xfrm>
          <a:prstGeom prst="rect">
            <a:avLst/>
          </a:prstGeom>
        </p:spPr>
      </p:pic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15333" y="4352919"/>
            <a:ext cx="374633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-64" charset="0"/>
              </a:rPr>
              <a:t>Nuisance Flooding</a:t>
            </a:r>
            <a:endParaRPr kumimoji="0" lang="en-US" sz="3200" b="1" i="1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 Narrow" pitchFamily="-6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402311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7" y="761686"/>
            <a:ext cx="4646776" cy="348508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1678" y="765989"/>
            <a:ext cx="5659661" cy="3511422"/>
          </a:xfrm>
          <a:prstGeom prst="rect">
            <a:avLst/>
          </a:prstGeom>
        </p:spPr>
      </p:pic>
      <p:sp>
        <p:nvSpPr>
          <p:cNvPr id="189446" name="Text Box 6"/>
          <p:cNvSpPr txBox="1">
            <a:spLocks noChangeArrowheads="1"/>
          </p:cNvSpPr>
          <p:nvPr/>
        </p:nvSpPr>
        <p:spPr bwMode="auto">
          <a:xfrm>
            <a:off x="0" y="102788"/>
            <a:ext cx="9144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-64" charset="0"/>
              </a:rPr>
              <a:t>Nuisance Flooding</a:t>
            </a:r>
            <a:endParaRPr kumimoji="0" lang="en-US" sz="3200" b="1" i="1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 Narrow" pitchFamily="-64" charset="0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226" y="4277411"/>
            <a:ext cx="7256678" cy="2566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50225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659" y="1020882"/>
            <a:ext cx="8035971" cy="5837117"/>
          </a:xfrm>
          <a:prstGeom prst="rect">
            <a:avLst/>
          </a:prstGeom>
        </p:spPr>
      </p:pic>
      <p:sp>
        <p:nvSpPr>
          <p:cNvPr id="189446" name="Text Box 6"/>
          <p:cNvSpPr txBox="1">
            <a:spLocks noChangeArrowheads="1"/>
          </p:cNvSpPr>
          <p:nvPr/>
        </p:nvSpPr>
        <p:spPr bwMode="auto">
          <a:xfrm>
            <a:off x="0" y="483174"/>
            <a:ext cx="9144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-64" charset="0"/>
              </a:rPr>
              <a:t>Bulkhead Elevations</a:t>
            </a:r>
            <a:endParaRPr kumimoji="0" lang="en-US" sz="3200" b="1" i="1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 Narrow" pitchFamily="-6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51753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sp>
        <p:nvSpPr>
          <p:cNvPr id="189446" name="Text Box 6"/>
          <p:cNvSpPr txBox="1">
            <a:spLocks noChangeArrowheads="1"/>
          </p:cNvSpPr>
          <p:nvPr/>
        </p:nvSpPr>
        <p:spPr bwMode="auto">
          <a:xfrm>
            <a:off x="3087009" y="-80093"/>
            <a:ext cx="531815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-64" charset="0"/>
              </a:rPr>
              <a:t>Little Egg Inlet Maintenance</a:t>
            </a:r>
            <a:endParaRPr kumimoji="0" lang="en-US" sz="3200" b="1" i="1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 Narrow" pitchFamily="-6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581790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28"/>
          <a:stretch/>
        </p:blipFill>
        <p:spPr>
          <a:xfrm>
            <a:off x="21081" y="675394"/>
            <a:ext cx="5030298" cy="618689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958559" y="994447"/>
            <a:ext cx="105509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smtClean="0"/>
              <a:t>Holyoke  Groin</a:t>
            </a:r>
            <a:endParaRPr lang="en-US" sz="1100" b="1" dirty="0"/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4008898" y="1231563"/>
            <a:ext cx="199102" cy="159255"/>
          </a:xfrm>
          <a:prstGeom prst="straightConnector1">
            <a:avLst/>
          </a:prstGeom>
          <a:ln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4015935" y="1456220"/>
            <a:ext cx="96051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smtClean="0"/>
              <a:t>Jeffries Groin</a:t>
            </a:r>
            <a:endParaRPr lang="en-US" sz="1100" b="1" dirty="0"/>
          </a:p>
        </p:txBody>
      </p:sp>
      <p:cxnSp>
        <p:nvCxnSpPr>
          <p:cNvPr id="17" name="Straight Arrow Connector 16"/>
          <p:cNvCxnSpPr>
            <a:stCxn id="16" idx="1"/>
          </p:cNvCxnSpPr>
          <p:nvPr/>
        </p:nvCxnSpPr>
        <p:spPr>
          <a:xfrm flipH="1">
            <a:off x="3799629" y="1587025"/>
            <a:ext cx="216306" cy="29927"/>
          </a:xfrm>
          <a:prstGeom prst="straightConnector1">
            <a:avLst/>
          </a:prstGeom>
          <a:ln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984884" y="2596488"/>
            <a:ext cx="103105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b="1" dirty="0" smtClean="0"/>
              <a:t>Washington </a:t>
            </a:r>
          </a:p>
          <a:p>
            <a:pPr algn="ctr"/>
            <a:r>
              <a:rPr lang="en-US" sz="1100" b="1" dirty="0" smtClean="0"/>
              <a:t>Groin</a:t>
            </a:r>
            <a:endParaRPr lang="en-US" sz="1100" b="1" dirty="0"/>
          </a:p>
        </p:txBody>
      </p:sp>
      <p:cxnSp>
        <p:nvCxnSpPr>
          <p:cNvPr id="19" name="Straight Arrow Connector 18"/>
          <p:cNvCxnSpPr/>
          <p:nvPr/>
        </p:nvCxnSpPr>
        <p:spPr>
          <a:xfrm flipH="1" flipV="1">
            <a:off x="2984884" y="2865755"/>
            <a:ext cx="236683" cy="111511"/>
          </a:xfrm>
          <a:prstGeom prst="straightConnector1">
            <a:avLst/>
          </a:prstGeom>
          <a:ln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2660940" y="3119817"/>
            <a:ext cx="122341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b="1" dirty="0" smtClean="0"/>
              <a:t>Holgate</a:t>
            </a:r>
          </a:p>
          <a:p>
            <a:pPr algn="ctr"/>
            <a:r>
              <a:rPr lang="en-US" sz="1100" b="1" dirty="0" smtClean="0"/>
              <a:t> Terminal Groin</a:t>
            </a:r>
            <a:endParaRPr lang="en-US" sz="1100" b="1" dirty="0"/>
          </a:p>
        </p:txBody>
      </p:sp>
      <p:cxnSp>
        <p:nvCxnSpPr>
          <p:cNvPr id="21" name="Straight Arrow Connector 20"/>
          <p:cNvCxnSpPr/>
          <p:nvPr/>
        </p:nvCxnSpPr>
        <p:spPr>
          <a:xfrm flipH="1" flipV="1">
            <a:off x="2841789" y="3038667"/>
            <a:ext cx="198386" cy="148017"/>
          </a:xfrm>
          <a:prstGeom prst="straightConnector1">
            <a:avLst/>
          </a:prstGeom>
          <a:ln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 Box 6"/>
          <p:cNvSpPr txBox="1">
            <a:spLocks noChangeArrowheads="1"/>
          </p:cNvSpPr>
          <p:nvPr/>
        </p:nvSpPr>
        <p:spPr bwMode="auto">
          <a:xfrm>
            <a:off x="21081" y="26260"/>
            <a:ext cx="9144000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-64" charset="0"/>
              </a:rPr>
              <a:t>Holgate Terminal Groin: Field Evaluation &amp; Conceptual Design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-64" charset="0"/>
              </a:rPr>
              <a:t>(Jan 2017-June 2017)</a:t>
            </a:r>
            <a:endParaRPr kumimoji="0" lang="en-US" sz="1400" b="1" i="1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 Narrow" pitchFamily="-6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159570" y="1338264"/>
            <a:ext cx="4113702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CRC OBJECTIVES:</a:t>
            </a:r>
          </a:p>
          <a:p>
            <a:endParaRPr lang="en-US" sz="16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smtClean="0"/>
              <a:t>Evaluate beach and nearshore conditions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smtClean="0"/>
              <a:t>Develop a conceptual design for replacing the Holgate Terminal Groin (wooden jetty)</a:t>
            </a:r>
          </a:p>
          <a:p>
            <a:endParaRPr lang="en-US" sz="1600" b="1" dirty="0"/>
          </a:p>
          <a:p>
            <a:endParaRPr lang="en-US" sz="1600" b="1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001478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SBPA_NEBC_09-2009">
  <a:themeElements>
    <a:clrScheme name="ASBPA_NEBC_09-2009 14">
      <a:dk1>
        <a:srgbClr val="2D2015"/>
      </a:dk1>
      <a:lt1>
        <a:srgbClr val="FFFFFF"/>
      </a:lt1>
      <a:dk2>
        <a:srgbClr val="87AF91"/>
      </a:dk2>
      <a:lt2>
        <a:srgbClr val="DFC08D"/>
      </a:lt2>
      <a:accent1>
        <a:srgbClr val="8C7B70"/>
      </a:accent1>
      <a:accent2>
        <a:srgbClr val="8F5F2F"/>
      </a:accent2>
      <a:accent3>
        <a:srgbClr val="C3D4C7"/>
      </a:accent3>
      <a:accent4>
        <a:srgbClr val="DADADA"/>
      </a:accent4>
      <a:accent5>
        <a:srgbClr val="C5BFBB"/>
      </a:accent5>
      <a:accent6>
        <a:srgbClr val="81552A"/>
      </a:accent6>
      <a:hlink>
        <a:srgbClr val="CCB400"/>
      </a:hlink>
      <a:folHlink>
        <a:srgbClr val="8C9EA0"/>
      </a:folHlink>
    </a:clrScheme>
    <a:fontScheme name="ASBPA_NEBC_09-2009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outerShdw dist="35921" dir="2700000" algn="ctr" rotWithShape="0">
            <a:schemeClr val="bg2"/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Arial Narrow" pitchFamily="-6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outerShdw dist="35921" dir="2700000" algn="ctr" rotWithShape="0">
            <a:schemeClr val="bg2"/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Arial Narrow" pitchFamily="-64" charset="0"/>
          </a:defRPr>
        </a:defPPr>
      </a:lstStyle>
    </a:lnDef>
  </a:objectDefaults>
  <a:extraClrSchemeLst>
    <a:extraClrScheme>
      <a:clrScheme name="ASBPA_NEBC_09-2009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SBPA_NEBC_09-2009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SBPA_NEBC_09-2009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SBPA_NEBC_09-2009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SBPA_NEBC_09-2009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SBPA_NEBC_09-2009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SBPA_NEBC_09-2009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SBPA_NEBC_09-2009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SBPA_NEBC_09-2009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SBPA_NEBC_09-2009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SBPA_NEBC_09-2009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SBPA_NEBC_09-2009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SBPA_NEBC_09-2009 13">
        <a:dk1>
          <a:srgbClr val="2D2015"/>
        </a:dk1>
        <a:lt1>
          <a:srgbClr val="FFFFFF"/>
        </a:lt1>
        <a:dk2>
          <a:srgbClr val="9B7547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CBBDB1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SBPA_NEBC_09-2009 14">
        <a:dk1>
          <a:srgbClr val="2D2015"/>
        </a:dk1>
        <a:lt1>
          <a:srgbClr val="FFFFFF"/>
        </a:lt1>
        <a:dk2>
          <a:srgbClr val="87AF91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C3D4C7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SBPA_NEBC_09-2009 15">
        <a:dk1>
          <a:srgbClr val="2D2015"/>
        </a:dk1>
        <a:lt1>
          <a:srgbClr val="FFFFFF"/>
        </a:lt1>
        <a:dk2>
          <a:srgbClr val="92DAC9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C7EAE1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SBPA_NEBC_09-2009 16">
        <a:dk1>
          <a:srgbClr val="2D2015"/>
        </a:dk1>
        <a:lt1>
          <a:srgbClr val="FFFFFF"/>
        </a:lt1>
        <a:dk2>
          <a:srgbClr val="ACD5A7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D2E7D0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ASBPA_NEBC_09-2009">
  <a:themeElements>
    <a:clrScheme name="ASBPA_NEBC_09-2009 14">
      <a:dk1>
        <a:srgbClr val="2D2015"/>
      </a:dk1>
      <a:lt1>
        <a:srgbClr val="FFFFFF"/>
      </a:lt1>
      <a:dk2>
        <a:srgbClr val="87AF91"/>
      </a:dk2>
      <a:lt2>
        <a:srgbClr val="DFC08D"/>
      </a:lt2>
      <a:accent1>
        <a:srgbClr val="8C7B70"/>
      </a:accent1>
      <a:accent2>
        <a:srgbClr val="8F5F2F"/>
      </a:accent2>
      <a:accent3>
        <a:srgbClr val="C3D4C7"/>
      </a:accent3>
      <a:accent4>
        <a:srgbClr val="DADADA"/>
      </a:accent4>
      <a:accent5>
        <a:srgbClr val="C5BFBB"/>
      </a:accent5>
      <a:accent6>
        <a:srgbClr val="81552A"/>
      </a:accent6>
      <a:hlink>
        <a:srgbClr val="CCB400"/>
      </a:hlink>
      <a:folHlink>
        <a:srgbClr val="8C9EA0"/>
      </a:folHlink>
    </a:clrScheme>
    <a:fontScheme name="ASBPA_NEBC_09-2009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outerShdw dist="35921" dir="2700000" algn="ctr" rotWithShape="0">
            <a:schemeClr val="bg2"/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Arial Narrow" pitchFamily="-6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outerShdw dist="35921" dir="2700000" algn="ctr" rotWithShape="0">
            <a:schemeClr val="bg2"/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Arial Narrow" pitchFamily="-64" charset="0"/>
          </a:defRPr>
        </a:defPPr>
      </a:lstStyle>
    </a:lnDef>
  </a:objectDefaults>
  <a:extraClrSchemeLst>
    <a:extraClrScheme>
      <a:clrScheme name="ASBPA_NEBC_09-2009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SBPA_NEBC_09-2009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SBPA_NEBC_09-2009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SBPA_NEBC_09-2009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SBPA_NEBC_09-2009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SBPA_NEBC_09-2009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SBPA_NEBC_09-2009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SBPA_NEBC_09-2009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SBPA_NEBC_09-2009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SBPA_NEBC_09-2009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SBPA_NEBC_09-2009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SBPA_NEBC_09-2009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SBPA_NEBC_09-2009 13">
        <a:dk1>
          <a:srgbClr val="2D2015"/>
        </a:dk1>
        <a:lt1>
          <a:srgbClr val="FFFFFF"/>
        </a:lt1>
        <a:dk2>
          <a:srgbClr val="9B7547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CBBDB1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SBPA_NEBC_09-2009 14">
        <a:dk1>
          <a:srgbClr val="2D2015"/>
        </a:dk1>
        <a:lt1>
          <a:srgbClr val="FFFFFF"/>
        </a:lt1>
        <a:dk2>
          <a:srgbClr val="87AF91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C3D4C7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SBPA_NEBC_09-2009 15">
        <a:dk1>
          <a:srgbClr val="2D2015"/>
        </a:dk1>
        <a:lt1>
          <a:srgbClr val="FFFFFF"/>
        </a:lt1>
        <a:dk2>
          <a:srgbClr val="92DAC9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C7EAE1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SBPA_NEBC_09-2009 16">
        <a:dk1>
          <a:srgbClr val="2D2015"/>
        </a:dk1>
        <a:lt1>
          <a:srgbClr val="FFFFFF"/>
        </a:lt1>
        <a:dk2>
          <a:srgbClr val="ACD5A7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D2E7D0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370</TotalTime>
  <Words>369</Words>
  <Application>Microsoft Office PowerPoint</Application>
  <PresentationFormat>On-screen Show (4:3)</PresentationFormat>
  <Paragraphs>78</Paragraphs>
  <Slides>11</Slides>
  <Notes>7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20" baseType="lpstr">
      <vt:lpstr>Arial</vt:lpstr>
      <vt:lpstr>Arial Narrow</vt:lpstr>
      <vt:lpstr>Calibri</vt:lpstr>
      <vt:lpstr>Calibri Light</vt:lpstr>
      <vt:lpstr>ASBPA_NEBC_09-2009</vt:lpstr>
      <vt:lpstr>Office Theme</vt:lpstr>
      <vt:lpstr>1_ASBPA_NEBC_09-2009</vt:lpstr>
      <vt:lpstr>PHOTO-PAINT</vt:lpstr>
      <vt:lpstr>CorelPhotoPaint.Image.9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Stockton University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Farrell, Stewart</dc:creator>
  <cp:lastModifiedBy>Angela</cp:lastModifiedBy>
  <cp:revision>28</cp:revision>
  <cp:lastPrinted>2018-07-31T15:46:01Z</cp:lastPrinted>
  <dcterms:created xsi:type="dcterms:W3CDTF">2018-07-24T12:25:36Z</dcterms:created>
  <dcterms:modified xsi:type="dcterms:W3CDTF">2018-09-08T17:23:33Z</dcterms:modified>
</cp:coreProperties>
</file>